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5" r:id="rId2"/>
    <p:sldId id="362" r:id="rId3"/>
    <p:sldId id="363" r:id="rId4"/>
    <p:sldId id="364" r:id="rId5"/>
    <p:sldId id="365" r:id="rId6"/>
    <p:sldId id="371" r:id="rId7"/>
    <p:sldId id="380" r:id="rId8"/>
    <p:sldId id="367" r:id="rId9"/>
    <p:sldId id="379" r:id="rId10"/>
    <p:sldId id="373" r:id="rId11"/>
    <p:sldId id="374" r:id="rId12"/>
    <p:sldId id="368" r:id="rId13"/>
    <p:sldId id="376" r:id="rId14"/>
    <p:sldId id="377" r:id="rId15"/>
    <p:sldId id="378" r:id="rId16"/>
    <p:sldId id="369" r:id="rId17"/>
    <p:sldId id="381" r:id="rId18"/>
    <p:sldId id="372" r:id="rId19"/>
    <p:sldId id="382" r:id="rId20"/>
    <p:sldId id="384" r:id="rId21"/>
    <p:sldId id="385" r:id="rId22"/>
    <p:sldId id="304" r:id="rId23"/>
    <p:sldId id="383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284BF"/>
    <a:srgbClr val="3385BF"/>
    <a:srgbClr val="3786BC"/>
    <a:srgbClr val="3184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431" autoAdjust="0"/>
  </p:normalViewPr>
  <p:slideViewPr>
    <p:cSldViewPr snapToGrid="0" snapToObjects="1">
      <p:cViewPr varScale="1">
        <p:scale>
          <a:sx n="128" d="100"/>
          <a:sy n="128" d="100"/>
        </p:scale>
        <p:origin x="-104" y="-3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6C170-9E9D-B045-8E86-889814406484}" type="datetimeFigureOut">
              <a:rPr lang="en-US" smtClean="0"/>
              <a:t>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A1F-2CA3-7141-8CFD-1E5D659DD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0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6C170-9E9D-B045-8E86-889814406484}" type="datetimeFigureOut">
              <a:rPr lang="en-US" smtClean="0"/>
              <a:t>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A1F-2CA3-7141-8CFD-1E5D659DD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5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6C170-9E9D-B045-8E86-889814406484}" type="datetimeFigureOut">
              <a:rPr lang="en-US" smtClean="0"/>
              <a:t>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A1F-2CA3-7141-8CFD-1E5D659DD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21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6C170-9E9D-B045-8E86-889814406484}" type="datetimeFigureOut">
              <a:rPr lang="en-US" smtClean="0"/>
              <a:t>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A1F-2CA3-7141-8CFD-1E5D659DD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5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6C170-9E9D-B045-8E86-889814406484}" type="datetimeFigureOut">
              <a:rPr lang="en-US" smtClean="0"/>
              <a:t>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A1F-2CA3-7141-8CFD-1E5D659DD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33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6C170-9E9D-B045-8E86-889814406484}" type="datetimeFigureOut">
              <a:rPr lang="en-US" smtClean="0"/>
              <a:t>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A1F-2CA3-7141-8CFD-1E5D659DD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77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6C170-9E9D-B045-8E86-889814406484}" type="datetimeFigureOut">
              <a:rPr lang="en-US" smtClean="0"/>
              <a:t>1/30/16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A1F-2CA3-7141-8CFD-1E5D659DD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3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6C170-9E9D-B045-8E86-889814406484}" type="datetimeFigureOut">
              <a:rPr lang="en-US" smtClean="0"/>
              <a:t>1/30/16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A1F-2CA3-7141-8CFD-1E5D659DD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886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6C170-9E9D-B045-8E86-889814406484}" type="datetimeFigureOut">
              <a:rPr lang="en-US" smtClean="0"/>
              <a:t>1/30/16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A1F-2CA3-7141-8CFD-1E5D659DD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315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6C170-9E9D-B045-8E86-889814406484}" type="datetimeFigureOut">
              <a:rPr lang="en-US" smtClean="0"/>
              <a:t>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A1F-2CA3-7141-8CFD-1E5D659DD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74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6C170-9E9D-B045-8E86-889814406484}" type="datetimeFigureOut">
              <a:rPr lang="en-US" smtClean="0"/>
              <a:t>1/30/16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A1F-2CA3-7141-8CFD-1E5D659DD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65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6C170-9E9D-B045-8E86-889814406484}" type="datetimeFigureOut">
              <a:rPr lang="en-US" smtClean="0"/>
              <a:t>1/30/16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EDA1F-2CA3-7141-8CFD-1E5D659DDC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71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3999" cy="51428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923" y="1979856"/>
            <a:ext cx="7951063" cy="1785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"/>
                <a:cs typeface="Helvetica"/>
              </a:rPr>
              <a:t>Quantitative Imaging with a Mobile Phone Microscope</a:t>
            </a:r>
          </a:p>
          <a:p>
            <a:pPr algn="ctr">
              <a:lnSpc>
                <a:spcPct val="90000"/>
              </a:lnSpc>
            </a:pPr>
            <a:endParaRPr lang="en-US" sz="3600" dirty="0" smtClean="0">
              <a:solidFill>
                <a:schemeClr val="bg1"/>
              </a:solidFill>
              <a:latin typeface="Helvetica"/>
              <a:cs typeface="Helvetica"/>
            </a:endParaRPr>
          </a:p>
          <a:p>
            <a:pPr algn="ctr">
              <a:lnSpc>
                <a:spcPct val="90000"/>
              </a:lnSpc>
            </a:pPr>
            <a:r>
              <a:rPr lang="en-US" sz="1400" dirty="0" err="1" smtClean="0">
                <a:solidFill>
                  <a:schemeClr val="bg1"/>
                </a:solidFill>
                <a:latin typeface="Helvetica"/>
                <a:cs typeface="Helvetica"/>
              </a:rPr>
              <a:t>Arun</a:t>
            </a:r>
            <a:r>
              <a:rPr lang="en-US" sz="1400" dirty="0" smtClean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Helvetica"/>
                <a:cs typeface="Helvetica"/>
              </a:rPr>
              <a:t>Skandarajah</a:t>
            </a:r>
            <a:r>
              <a:rPr lang="en-US" sz="1400" dirty="0" smtClean="0">
                <a:solidFill>
                  <a:schemeClr val="bg1"/>
                </a:solidFill>
                <a:latin typeface="Helvetica"/>
                <a:cs typeface="Helvetica"/>
              </a:rPr>
              <a:t>, Clay D. </a:t>
            </a:r>
            <a:r>
              <a:rPr lang="en-US" sz="1400" dirty="0" err="1" smtClean="0">
                <a:solidFill>
                  <a:schemeClr val="bg1"/>
                </a:solidFill>
                <a:latin typeface="Helvetica"/>
                <a:cs typeface="Helvetica"/>
              </a:rPr>
              <a:t>Reber</a:t>
            </a:r>
            <a:r>
              <a:rPr lang="en-US" sz="1400" dirty="0" smtClean="0">
                <a:solidFill>
                  <a:schemeClr val="bg1"/>
                </a:solidFill>
                <a:latin typeface="Helvetica"/>
                <a:cs typeface="Helvetica"/>
              </a:rPr>
              <a:t>, Neil </a:t>
            </a:r>
            <a:r>
              <a:rPr lang="en-US" sz="1400" dirty="0" err="1" smtClean="0">
                <a:solidFill>
                  <a:schemeClr val="bg1"/>
                </a:solidFill>
                <a:latin typeface="Helvetica"/>
                <a:cs typeface="Helvetica"/>
              </a:rPr>
              <a:t>Switz</a:t>
            </a:r>
            <a:r>
              <a:rPr lang="en-US" sz="1400" dirty="0" smtClean="0">
                <a:solidFill>
                  <a:schemeClr val="bg1"/>
                </a:solidFill>
                <a:latin typeface="Helvetica"/>
                <a:cs typeface="Helvetica"/>
              </a:rPr>
              <a:t>, Daniel A. Fletcher</a:t>
            </a:r>
            <a:endParaRPr lang="en-US" sz="14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9516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2099" y="4646572"/>
            <a:ext cx="537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119E75-96E8-2E44-80D8-F4D9C3915D68}" type="slidenum">
              <a:rPr lang="en-US" sz="90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10</a:t>
            </a:fld>
            <a:endParaRPr lang="en-US" sz="9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560" y="323387"/>
            <a:ext cx="69531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3184BE"/>
                </a:solidFill>
                <a:latin typeface="Helvetica"/>
                <a:cs typeface="Helvetica"/>
              </a:rPr>
              <a:t>Spatial Resolution vs. Phone</a:t>
            </a:r>
            <a:endParaRPr lang="en-US" sz="3600" dirty="0" smtClean="0">
              <a:solidFill>
                <a:srgbClr val="3184BE"/>
              </a:solidFill>
              <a:latin typeface="Helvetica"/>
              <a:cs typeface="Helvetica"/>
            </a:endParaRPr>
          </a:p>
        </p:txBody>
      </p:sp>
      <p:pic>
        <p:nvPicPr>
          <p:cNvPr id="4" name="Picture 3" descr="Screen Shot 2016-01-31 at 10.09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0" y="1801772"/>
            <a:ext cx="3721100" cy="2844800"/>
          </a:xfrm>
          <a:prstGeom prst="rect">
            <a:avLst/>
          </a:prstGeom>
        </p:spPr>
      </p:pic>
      <p:pic>
        <p:nvPicPr>
          <p:cNvPr id="10" name="Picture 9" descr="Untitled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1424214"/>
            <a:ext cx="3084426" cy="329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8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2099" y="4646572"/>
            <a:ext cx="537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119E75-96E8-2E44-80D8-F4D9C3915D68}" type="slidenum">
              <a:rPr lang="en-US" sz="90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11</a:t>
            </a:fld>
            <a:endParaRPr lang="en-US" sz="9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560" y="323387"/>
            <a:ext cx="69531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3184BE"/>
                </a:solidFill>
                <a:latin typeface="Helvetica"/>
                <a:cs typeface="Helvetica"/>
              </a:rPr>
              <a:t>Spatial Resolution vs. Phone</a:t>
            </a:r>
            <a:endParaRPr lang="en-US" sz="3600" dirty="0" smtClean="0">
              <a:solidFill>
                <a:srgbClr val="3184BE"/>
              </a:solidFill>
              <a:latin typeface="Helvetica"/>
              <a:cs typeface="Helvetica"/>
            </a:endParaRPr>
          </a:p>
        </p:txBody>
      </p:sp>
      <p:pic>
        <p:nvPicPr>
          <p:cNvPr id="2" name="Picture 1" descr="Screen Shot 2016-01-31 at 10.09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52" y="2182772"/>
            <a:ext cx="3784600" cy="2463800"/>
          </a:xfrm>
          <a:prstGeom prst="rect">
            <a:avLst/>
          </a:prstGeom>
        </p:spPr>
      </p:pic>
      <p:pic>
        <p:nvPicPr>
          <p:cNvPr id="10" name="Picture 9" descr="Screen Shot 2016-01-31 at 10.09.3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0" y="1954172"/>
            <a:ext cx="37084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8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2099" y="4646572"/>
            <a:ext cx="537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119E75-96E8-2E44-80D8-F4D9C3915D68}" type="slidenum">
              <a:rPr lang="en-US" sz="90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12</a:t>
            </a:fld>
            <a:endParaRPr lang="en-US" sz="9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561" y="323387"/>
            <a:ext cx="4421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3184BE"/>
                </a:solidFill>
                <a:latin typeface="Helvetica"/>
                <a:cs typeface="Helvetica"/>
              </a:rPr>
              <a:t>Phone Automation</a:t>
            </a:r>
            <a:endParaRPr lang="en-US" sz="3600" dirty="0" smtClean="0">
              <a:solidFill>
                <a:srgbClr val="3184BE"/>
              </a:solidFill>
              <a:latin typeface="Helvetica"/>
              <a:cs typeface="Helvetica"/>
            </a:endParaRPr>
          </a:p>
        </p:txBody>
      </p:sp>
      <p:pic>
        <p:nvPicPr>
          <p:cNvPr id="3" name="Picture 2" descr="Screen Shot 2016-01-30 at 8.17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82" y="1221619"/>
            <a:ext cx="5242000" cy="365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2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2099" y="4646572"/>
            <a:ext cx="537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119E75-96E8-2E44-80D8-F4D9C3915D68}" type="slidenum">
              <a:rPr lang="en-US" sz="90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13</a:t>
            </a:fld>
            <a:endParaRPr lang="en-US" sz="9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561" y="323387"/>
            <a:ext cx="4421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3184BE"/>
                </a:solidFill>
                <a:latin typeface="Helvetica"/>
                <a:cs typeface="Helvetica"/>
              </a:rPr>
              <a:t>Phone Automation</a:t>
            </a:r>
            <a:endParaRPr lang="en-US" sz="3600" dirty="0" smtClean="0">
              <a:solidFill>
                <a:srgbClr val="3184BE"/>
              </a:solidFill>
              <a:latin typeface="Helvetica"/>
              <a:cs typeface="Helvetica"/>
            </a:endParaRPr>
          </a:p>
        </p:txBody>
      </p:sp>
      <p:pic>
        <p:nvPicPr>
          <p:cNvPr id="7" name="Picture 6" descr="Screen Shot 2016-01-31 at 10.26.0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21" y="1758230"/>
            <a:ext cx="2806700" cy="2552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1721" y="1015999"/>
            <a:ext cx="259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Auto-Focus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3881795" y="2902857"/>
            <a:ext cx="916214" cy="2902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creen Shot 2016-01-31 at 11.49.3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86" y="2456543"/>
            <a:ext cx="36195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4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2099" y="4646572"/>
            <a:ext cx="537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119E75-96E8-2E44-80D8-F4D9C3915D68}" type="slidenum">
              <a:rPr lang="en-US" sz="90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14</a:t>
            </a:fld>
            <a:endParaRPr lang="en-US" sz="9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561" y="323387"/>
            <a:ext cx="4421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3184BE"/>
                </a:solidFill>
                <a:latin typeface="Helvetica"/>
                <a:cs typeface="Helvetica"/>
              </a:rPr>
              <a:t>Phone Automation</a:t>
            </a:r>
            <a:endParaRPr lang="en-US" sz="3600" dirty="0" smtClean="0">
              <a:solidFill>
                <a:srgbClr val="3184BE"/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1721" y="1015999"/>
            <a:ext cx="259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Auto-Exposure</a:t>
            </a:r>
            <a:endParaRPr lang="en-US" dirty="0"/>
          </a:p>
        </p:txBody>
      </p:sp>
      <p:pic>
        <p:nvPicPr>
          <p:cNvPr id="2" name="Picture 1" descr="Screen Shot 2016-01-31 at 11.50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063" y="2139043"/>
            <a:ext cx="5398852" cy="20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9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2099" y="4646572"/>
            <a:ext cx="537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119E75-96E8-2E44-80D8-F4D9C3915D68}" type="slidenum">
              <a:rPr lang="en-US" sz="90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15</a:t>
            </a:fld>
            <a:endParaRPr lang="en-US" sz="9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561" y="323387"/>
            <a:ext cx="4421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3184BE"/>
                </a:solidFill>
                <a:latin typeface="Helvetica"/>
                <a:cs typeface="Helvetica"/>
              </a:rPr>
              <a:t>Phone Automation</a:t>
            </a:r>
            <a:endParaRPr lang="en-US" sz="3600" dirty="0" smtClean="0">
              <a:solidFill>
                <a:srgbClr val="3184BE"/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1721" y="1015999"/>
            <a:ext cx="259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Auto-White Balancing</a:t>
            </a:r>
            <a:endParaRPr lang="en-US" dirty="0"/>
          </a:p>
        </p:txBody>
      </p:sp>
      <p:pic>
        <p:nvPicPr>
          <p:cNvPr id="3" name="Picture 2" descr="Screen Shot 2016-01-31 at 11.53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21" y="1928584"/>
            <a:ext cx="2755900" cy="25019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881795" y="2902857"/>
            <a:ext cx="916214" cy="2902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6-01-31 at 11.54.5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206" y="1928584"/>
            <a:ext cx="38862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2099" y="4646572"/>
            <a:ext cx="537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119E75-96E8-2E44-80D8-F4D9C3915D68}" type="slidenum">
              <a:rPr lang="en-US" sz="90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16</a:t>
            </a:fld>
            <a:endParaRPr lang="en-US" sz="9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561" y="323387"/>
            <a:ext cx="4421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3184BE"/>
                </a:solidFill>
                <a:latin typeface="Helvetica"/>
                <a:cs typeface="Helvetica"/>
              </a:rPr>
              <a:t>Post Processing</a:t>
            </a:r>
            <a:endParaRPr lang="en-US" sz="3600" dirty="0" smtClean="0">
              <a:solidFill>
                <a:srgbClr val="3184BE"/>
              </a:solidFill>
              <a:latin typeface="Helvetica"/>
              <a:cs typeface="Helvetica"/>
            </a:endParaRPr>
          </a:p>
        </p:txBody>
      </p:sp>
      <p:pic>
        <p:nvPicPr>
          <p:cNvPr id="2" name="Picture 1" descr="Screen Shot 2016-01-31 at 11.56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72" y="1977571"/>
            <a:ext cx="2705100" cy="2472872"/>
          </a:xfrm>
          <a:prstGeom prst="rect">
            <a:avLst/>
          </a:prstGeom>
        </p:spPr>
      </p:pic>
      <p:pic>
        <p:nvPicPr>
          <p:cNvPr id="3" name="Picture 2" descr="Screen Shot 2016-01-31 at 11.57.5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458" y="1977571"/>
            <a:ext cx="3225800" cy="24728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1721" y="1015999"/>
            <a:ext cx="259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Edge Sharpening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2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2099" y="4646572"/>
            <a:ext cx="537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119E75-96E8-2E44-80D8-F4D9C3915D68}" type="slidenum">
              <a:rPr lang="en-US" sz="90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17</a:t>
            </a:fld>
            <a:endParaRPr lang="en-US" sz="9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561" y="323387"/>
            <a:ext cx="4421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3184BE"/>
                </a:solidFill>
                <a:latin typeface="Helvetica"/>
                <a:cs typeface="Helvetica"/>
              </a:rPr>
              <a:t>Post Processing</a:t>
            </a:r>
            <a:endParaRPr lang="en-US" sz="3600" dirty="0" smtClean="0">
              <a:solidFill>
                <a:srgbClr val="3184BE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9517" y="1428921"/>
            <a:ext cx="6996626" cy="317009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Standard for handling, storing, printing, and transmitting information in medical imaging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Image can maintain diagnostic quality when jpeg compression does no more than a 15-20x file size reduction – most phone comply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1721" y="1015999"/>
            <a:ext cx="259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91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2099" y="4646572"/>
            <a:ext cx="537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119E75-96E8-2E44-80D8-F4D9C3915D68}" type="slidenum">
              <a:rPr lang="en-US" sz="90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18</a:t>
            </a:fld>
            <a:endParaRPr lang="en-US" sz="9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561" y="323387"/>
            <a:ext cx="4421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3184BE"/>
                </a:solidFill>
                <a:latin typeface="Helvetica"/>
                <a:cs typeface="Helvetica"/>
              </a:rPr>
              <a:t>Conclusion</a:t>
            </a:r>
            <a:endParaRPr lang="en-US" sz="3600" dirty="0" smtClean="0">
              <a:solidFill>
                <a:srgbClr val="3184BE"/>
              </a:solidFill>
              <a:latin typeface="Helvetica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9517" y="1428921"/>
            <a:ext cx="6807436" cy="265713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Due to scale of commercial manufacturing, cell phone-based imaging is an attractive low-cost, yet viable solution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In order the realize the full benefits, manufacturer cooperation must be utilized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endParaRPr lang="en-US" sz="2000" b="1" dirty="0" smtClean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8443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2099" y="4646572"/>
            <a:ext cx="537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119E75-96E8-2E44-80D8-F4D9C3915D68}" type="slidenum">
              <a:rPr lang="en-US" sz="90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19</a:t>
            </a:fld>
            <a:endParaRPr lang="en-US" sz="9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561" y="323387"/>
            <a:ext cx="4421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3184BE"/>
                </a:solidFill>
                <a:latin typeface="Helvetica"/>
                <a:cs typeface="Helvetica"/>
              </a:rPr>
              <a:t>Conclusion</a:t>
            </a:r>
            <a:endParaRPr lang="en-US" sz="3600" dirty="0" smtClean="0">
              <a:solidFill>
                <a:srgbClr val="3184BE"/>
              </a:solidFill>
              <a:latin typeface="Helvetica"/>
              <a:cs typeface="Helvetica"/>
            </a:endParaRPr>
          </a:p>
        </p:txBody>
      </p:sp>
      <p:pic>
        <p:nvPicPr>
          <p:cNvPr id="2" name="Picture 1" descr="Screen Shot 2016-02-02 at 8.19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674039"/>
            <a:ext cx="70231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2099" y="4646572"/>
            <a:ext cx="537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119E75-96E8-2E44-80D8-F4D9C3915D68}" type="slidenum">
              <a:rPr lang="en-US" sz="90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2</a:t>
            </a:fld>
            <a:endParaRPr lang="en-US" sz="9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561" y="323387"/>
            <a:ext cx="4421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3184BE"/>
                </a:solidFill>
                <a:latin typeface="Helvetica"/>
                <a:cs typeface="Helvetica"/>
              </a:rPr>
              <a:t>Table of Contents</a:t>
            </a:r>
            <a:endParaRPr lang="en-US" sz="3600" dirty="0" smtClean="0">
              <a:solidFill>
                <a:srgbClr val="3184BE"/>
              </a:solidFill>
              <a:latin typeface="Helvetica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9517" y="1428921"/>
            <a:ext cx="6807436" cy="187333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Motivation 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Analysis 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Conclusion</a:t>
            </a:r>
            <a:endParaRPr lang="en-US" sz="2800" b="1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9913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2099" y="4646572"/>
            <a:ext cx="537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119E75-96E8-2E44-80D8-F4D9C3915D68}" type="slidenum">
              <a:rPr lang="en-US" sz="90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20</a:t>
            </a:fld>
            <a:endParaRPr lang="en-US" sz="9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561" y="323387"/>
            <a:ext cx="4421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3184BE"/>
                </a:solidFill>
                <a:latin typeface="Helvetica"/>
                <a:cs typeface="Helvetica"/>
              </a:rPr>
              <a:t>Conclusion</a:t>
            </a:r>
            <a:endParaRPr lang="en-US" sz="3600" dirty="0" smtClean="0">
              <a:solidFill>
                <a:srgbClr val="3184BE"/>
              </a:solidFill>
              <a:latin typeface="Helvetica"/>
              <a:cs typeface="Helvetica"/>
            </a:endParaRPr>
          </a:p>
        </p:txBody>
      </p:sp>
      <p:pic>
        <p:nvPicPr>
          <p:cNvPr id="3" name="Picture 2" descr="Screen Shot 2016-02-04 at 1.30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1" y="1210080"/>
            <a:ext cx="3378096" cy="1538412"/>
          </a:xfrm>
          <a:prstGeom prst="rect">
            <a:avLst/>
          </a:prstGeom>
        </p:spPr>
      </p:pic>
      <p:pic>
        <p:nvPicPr>
          <p:cNvPr id="4" name="Picture 3" descr="Screen Shot 2016-02-04 at 1.30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60" y="1210081"/>
            <a:ext cx="3315543" cy="1538412"/>
          </a:xfrm>
          <a:prstGeom prst="rect">
            <a:avLst/>
          </a:prstGeom>
        </p:spPr>
      </p:pic>
      <p:pic>
        <p:nvPicPr>
          <p:cNvPr id="6" name="Picture 5" descr="Screen Shot 2016-02-04 at 1.30.2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1" y="2996104"/>
            <a:ext cx="3378096" cy="1538411"/>
          </a:xfrm>
          <a:prstGeom prst="rect">
            <a:avLst/>
          </a:prstGeom>
        </p:spPr>
      </p:pic>
      <p:pic>
        <p:nvPicPr>
          <p:cNvPr id="7" name="Picture 6" descr="Screen Shot 2016-02-04 at 1.30.3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09" y="2996104"/>
            <a:ext cx="3494132" cy="15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6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2099" y="4646572"/>
            <a:ext cx="537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119E75-96E8-2E44-80D8-F4D9C3915D68}" type="slidenum">
              <a:rPr lang="en-US" sz="90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21</a:t>
            </a:fld>
            <a:endParaRPr lang="en-US" sz="9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561" y="323387"/>
            <a:ext cx="4421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3184BE"/>
                </a:solidFill>
                <a:latin typeface="Helvetica"/>
                <a:cs typeface="Helvetica"/>
              </a:rPr>
              <a:t>Conclusion</a:t>
            </a:r>
            <a:endParaRPr lang="en-US" sz="3600" dirty="0" smtClean="0">
              <a:solidFill>
                <a:srgbClr val="3184BE"/>
              </a:solidFill>
              <a:latin typeface="Helvetica"/>
              <a:cs typeface="Helvetica"/>
            </a:endParaRPr>
          </a:p>
        </p:txBody>
      </p:sp>
      <p:pic>
        <p:nvPicPr>
          <p:cNvPr id="2" name="Picture 1" descr="Screen Shot 2016-02-04 at 1.3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1" y="1210081"/>
            <a:ext cx="3315543" cy="1538412"/>
          </a:xfrm>
          <a:prstGeom prst="rect">
            <a:avLst/>
          </a:prstGeom>
        </p:spPr>
      </p:pic>
      <p:pic>
        <p:nvPicPr>
          <p:cNvPr id="8" name="Picture 7" descr="Screen Shot 2016-02-04 at 1.31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09" y="1210081"/>
            <a:ext cx="3315543" cy="1538412"/>
          </a:xfrm>
          <a:prstGeom prst="rect">
            <a:avLst/>
          </a:prstGeom>
        </p:spPr>
      </p:pic>
      <p:pic>
        <p:nvPicPr>
          <p:cNvPr id="10" name="Picture 9" descr="Screen Shot 2016-02-04 at 1.30.4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492" y="3108160"/>
            <a:ext cx="3315543" cy="153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2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"/>
            <a:ext cx="9143999" cy="5142857"/>
          </a:xfrm>
          <a:prstGeom prst="rect">
            <a:avLst/>
          </a:prstGeom>
          <a:solidFill>
            <a:srgbClr val="3284BF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922" y="3208261"/>
            <a:ext cx="7716837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dirty="0" smtClean="0">
                <a:solidFill>
                  <a:schemeClr val="bg1"/>
                </a:solidFill>
                <a:latin typeface="Verdana"/>
                <a:cs typeface="Verdana"/>
              </a:rPr>
              <a:t>Questions?</a:t>
            </a:r>
            <a:endParaRPr lang="en-US" sz="4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62099" y="4646572"/>
            <a:ext cx="537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119E75-96E8-2E44-80D8-F4D9C3915D68}" type="slidenum">
              <a:rPr lang="en-US" sz="900" smtClean="0">
                <a:solidFill>
                  <a:schemeClr val="bg1"/>
                </a:solidFill>
                <a:latin typeface="Verdana"/>
                <a:cs typeface="Verdana"/>
              </a:rPr>
              <a:t>22</a:t>
            </a:fld>
            <a:endParaRPr lang="en-US" sz="9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6275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2099" y="4646572"/>
            <a:ext cx="537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119E75-96E8-2E44-80D8-F4D9C3915D68}" type="slidenum">
              <a:rPr lang="en-US" sz="90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23</a:t>
            </a:fld>
            <a:endParaRPr lang="en-US" sz="9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561" y="323387"/>
            <a:ext cx="4421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3184BE"/>
                </a:solidFill>
                <a:latin typeface="Helvetica"/>
                <a:cs typeface="Helvetica"/>
              </a:rPr>
              <a:t>References</a:t>
            </a:r>
            <a:endParaRPr lang="en-US" sz="3600" dirty="0" smtClean="0">
              <a:solidFill>
                <a:srgbClr val="3184BE"/>
              </a:solidFill>
              <a:latin typeface="Helvetica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9517" y="1428921"/>
            <a:ext cx="6996626" cy="161890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Skandarajah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A, </a:t>
            </a:r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Reber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CD, </a:t>
            </a:r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Switz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NA, et al. Quantitative imaging with a mobile phone microscope. </a:t>
            </a:r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Plos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One 2014;9(5):e96906</a:t>
            </a:r>
          </a:p>
        </p:txBody>
      </p:sp>
    </p:spTree>
    <p:extLst>
      <p:ext uri="{BB962C8B-B14F-4D97-AF65-F5344CB8AC3E}">
        <p14:creationId xmlns:p14="http://schemas.microsoft.com/office/powerpoint/2010/main" val="21302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2099" y="4646572"/>
            <a:ext cx="537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119E75-96E8-2E44-80D8-F4D9C3915D68}" type="slidenum">
              <a:rPr lang="en-US" sz="90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3</a:t>
            </a:fld>
            <a:endParaRPr lang="en-US" sz="9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561" y="323387"/>
            <a:ext cx="4421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3184BE"/>
                </a:solidFill>
                <a:latin typeface="Helvetica"/>
                <a:cs typeface="Helvetica"/>
              </a:rPr>
              <a:t>Motivation</a:t>
            </a:r>
            <a:endParaRPr lang="en-US" sz="3600" dirty="0" smtClean="0">
              <a:solidFill>
                <a:srgbClr val="3184BE"/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65361" y="1462799"/>
            <a:ext cx="3896738" cy="17953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742950" lvl="1" indent="-285750">
              <a:lnSpc>
                <a:spcPct val="140000"/>
              </a:lnSpc>
              <a:buFont typeface="Arial"/>
              <a:buChar char="•"/>
            </a:pPr>
            <a:r>
              <a:rPr lang="en-US" sz="2000" b="1" dirty="0" smtClean="0">
                <a:solidFill>
                  <a:srgbClr val="595959"/>
                </a:solidFill>
                <a:latin typeface="Helvetica"/>
                <a:cs typeface="Helvetica"/>
              </a:rPr>
              <a:t>As many active cellular phones as humans</a:t>
            </a:r>
          </a:p>
          <a:p>
            <a:pPr marL="742950" lvl="1" indent="-285750">
              <a:lnSpc>
                <a:spcPct val="140000"/>
              </a:lnSpc>
              <a:buFont typeface="Arial"/>
              <a:buChar char="•"/>
            </a:pPr>
            <a:r>
              <a:rPr lang="en-US" sz="2000" b="1" dirty="0" smtClean="0">
                <a:solidFill>
                  <a:srgbClr val="595959"/>
                </a:solidFill>
                <a:latin typeface="Helvetica"/>
                <a:cs typeface="Helvetica"/>
              </a:rPr>
              <a:t>Growing faster than population</a:t>
            </a:r>
            <a:endParaRPr lang="en-US" sz="2000" b="1" dirty="0">
              <a:solidFill>
                <a:srgbClr val="595959"/>
              </a:solidFill>
              <a:latin typeface="Helvetica"/>
              <a:cs typeface="Helvetica"/>
            </a:endParaRPr>
          </a:p>
        </p:txBody>
      </p:sp>
      <p:pic>
        <p:nvPicPr>
          <p:cNvPr id="3" name="Picture 2" descr="Screen Shot 2016-01-30 at 3.41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1" y="1397000"/>
            <a:ext cx="3993089" cy="284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2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2099" y="4646572"/>
            <a:ext cx="537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119E75-96E8-2E44-80D8-F4D9C3915D68}" type="slidenum">
              <a:rPr lang="en-US" sz="90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4</a:t>
            </a:fld>
            <a:endParaRPr lang="en-US" sz="9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561" y="323387"/>
            <a:ext cx="4421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3184BE"/>
                </a:solidFill>
                <a:latin typeface="Helvetica"/>
                <a:cs typeface="Helvetica"/>
              </a:rPr>
              <a:t>Motivation</a:t>
            </a:r>
            <a:endParaRPr lang="en-US" sz="3600" dirty="0" smtClean="0">
              <a:solidFill>
                <a:srgbClr val="3184BE"/>
              </a:solidFill>
              <a:latin typeface="Helvetica"/>
              <a:cs typeface="Helvetica"/>
            </a:endParaRPr>
          </a:p>
        </p:txBody>
      </p:sp>
      <p:pic>
        <p:nvPicPr>
          <p:cNvPr id="2" name="Picture 1" descr="images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1" y="1399032"/>
            <a:ext cx="3995928" cy="28437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65361" y="1462799"/>
            <a:ext cx="3896738" cy="17953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742950" lvl="1" indent="-285750">
              <a:lnSpc>
                <a:spcPct val="140000"/>
              </a:lnSpc>
              <a:buFont typeface="Arial"/>
              <a:buChar char="•"/>
            </a:pPr>
            <a:r>
              <a:rPr lang="en-US" sz="2000" b="1" dirty="0" smtClean="0">
                <a:solidFill>
                  <a:srgbClr val="595959"/>
                </a:solidFill>
                <a:latin typeface="Helvetica"/>
                <a:cs typeface="Helvetica"/>
              </a:rPr>
              <a:t>Service is also becoming more widely available in resource-deprived regions</a:t>
            </a:r>
            <a:endParaRPr lang="en-US" sz="2000" b="1" dirty="0" smtClean="0">
              <a:solidFill>
                <a:srgbClr val="595959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8876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2099" y="4646572"/>
            <a:ext cx="537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119E75-96E8-2E44-80D8-F4D9C3915D68}" type="slidenum">
              <a:rPr lang="en-US" sz="90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5</a:t>
            </a:fld>
            <a:endParaRPr lang="en-US" sz="9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561" y="323387"/>
            <a:ext cx="4421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3184BE"/>
                </a:solidFill>
                <a:latin typeface="Helvetica"/>
                <a:cs typeface="Helvetica"/>
              </a:rPr>
              <a:t>Motivation</a:t>
            </a:r>
            <a:endParaRPr lang="en-US" sz="3600" dirty="0" smtClean="0">
              <a:solidFill>
                <a:srgbClr val="3184BE"/>
              </a:solidFill>
              <a:latin typeface="Helvetica"/>
              <a:cs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65361" y="1462799"/>
            <a:ext cx="3896738" cy="136447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742950" lvl="1" indent="-285750">
              <a:lnSpc>
                <a:spcPct val="140000"/>
              </a:lnSpc>
              <a:buFont typeface="Arial"/>
              <a:buChar char="•"/>
            </a:pPr>
            <a:r>
              <a:rPr lang="en-US" sz="2000" b="1" dirty="0" smtClean="0">
                <a:solidFill>
                  <a:srgbClr val="595959"/>
                </a:solidFill>
                <a:latin typeface="Helvetica"/>
                <a:cs typeface="Helvetica"/>
              </a:rPr>
              <a:t>But, can it really compare to a scientific camera?</a:t>
            </a:r>
            <a:endParaRPr lang="en-US" sz="2000" b="1" dirty="0">
              <a:solidFill>
                <a:srgbClr val="595959"/>
              </a:solidFill>
              <a:latin typeface="Helvetica"/>
              <a:cs typeface="Helvetica"/>
            </a:endParaRPr>
          </a:p>
        </p:txBody>
      </p:sp>
      <p:pic>
        <p:nvPicPr>
          <p:cNvPr id="4" name="Picture 3" descr="Screen Shot 2016-01-30 at 7.08.37 P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" y="1399032"/>
            <a:ext cx="3995928" cy="2843784"/>
          </a:xfrm>
          <a:prstGeom prst="rect">
            <a:avLst/>
          </a:prstGeom>
        </p:spPr>
      </p:pic>
      <p:pic>
        <p:nvPicPr>
          <p:cNvPr id="6" name="Picture 5" descr="Screen Shot 2016-01-30 at 9.42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85" y="3407223"/>
            <a:ext cx="3888014" cy="123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2099" y="4646572"/>
            <a:ext cx="537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119E75-96E8-2E44-80D8-F4D9C3915D68}" type="slidenum">
              <a:rPr lang="en-US" sz="90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6</a:t>
            </a:fld>
            <a:endParaRPr lang="en-US" sz="9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561" y="323387"/>
            <a:ext cx="4421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3184BE"/>
                </a:solidFill>
                <a:latin typeface="Helvetica"/>
                <a:cs typeface="Helvetica"/>
              </a:rPr>
              <a:t>Analysis</a:t>
            </a:r>
            <a:endParaRPr lang="en-US" sz="3600" dirty="0" smtClean="0">
              <a:solidFill>
                <a:srgbClr val="3184BE"/>
              </a:solidFill>
              <a:latin typeface="Helvetica"/>
              <a:cs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9517" y="1428921"/>
            <a:ext cx="6996626" cy="247657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Phone vs. Rayleigh Resolution </a:t>
            </a: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Spatial Resolution vs. Phone</a:t>
            </a:r>
            <a:endParaRPr lang="en-US" sz="2800" b="1" dirty="0" smtClean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Phone Automation</a:t>
            </a:r>
            <a:endParaRPr lang="en-US" sz="2800" b="1" dirty="0" smtClean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marL="285750" indent="-285750">
              <a:lnSpc>
                <a:spcPct val="140000"/>
              </a:lnSpc>
              <a:buFont typeface="Arial"/>
              <a:buChar char="•"/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Post Processing</a:t>
            </a:r>
          </a:p>
        </p:txBody>
      </p:sp>
    </p:spTree>
    <p:extLst>
      <p:ext uri="{BB962C8B-B14F-4D97-AF65-F5344CB8AC3E}">
        <p14:creationId xmlns:p14="http://schemas.microsoft.com/office/powerpoint/2010/main" val="153351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2099" y="4646572"/>
            <a:ext cx="537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119E75-96E8-2E44-80D8-F4D9C3915D68}" type="slidenum">
              <a:rPr lang="en-US" sz="90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7</a:t>
            </a:fld>
            <a:endParaRPr lang="en-US" sz="9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561" y="323387"/>
            <a:ext cx="4421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3184BE"/>
                </a:solidFill>
                <a:latin typeface="Helvetica"/>
                <a:cs typeface="Helvetica"/>
              </a:rPr>
              <a:t>Analysis</a:t>
            </a:r>
            <a:endParaRPr lang="en-US" sz="3600" dirty="0" smtClean="0">
              <a:solidFill>
                <a:srgbClr val="3184BE"/>
              </a:solidFill>
              <a:latin typeface="Helvetica"/>
              <a:cs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1721" y="1015999"/>
            <a:ext cx="2594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Resolution Metric</a:t>
            </a:r>
            <a:endParaRPr lang="en-US" dirty="0"/>
          </a:p>
        </p:txBody>
      </p:sp>
      <p:pic>
        <p:nvPicPr>
          <p:cNvPr id="2" name="Picture 1" descr="Screen Shot 2016-01-31 at 5.06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21" y="1505856"/>
            <a:ext cx="3606299" cy="1895929"/>
          </a:xfrm>
          <a:prstGeom prst="rect">
            <a:avLst/>
          </a:prstGeom>
        </p:spPr>
      </p:pic>
      <p:pic>
        <p:nvPicPr>
          <p:cNvPr id="3" name="Picture 2" descr="SilverFast_Resolution_Target_USAF_1951 cop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902" y="933276"/>
            <a:ext cx="2044700" cy="1978128"/>
          </a:xfrm>
          <a:prstGeom prst="rect">
            <a:avLst/>
          </a:prstGeom>
        </p:spPr>
      </p:pic>
      <p:pic>
        <p:nvPicPr>
          <p:cNvPr id="8" name="Picture 7" descr="Screen Shot 2016-01-31 at 5.22.2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552" y="3848482"/>
            <a:ext cx="1371600" cy="698500"/>
          </a:xfrm>
          <a:prstGeom prst="rect">
            <a:avLst/>
          </a:prstGeom>
        </p:spPr>
      </p:pic>
      <p:pic>
        <p:nvPicPr>
          <p:cNvPr id="10" name="Picture 9" descr="Screen Shot 2016-01-31 at 5.30.0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550" y="3057071"/>
            <a:ext cx="1798052" cy="15895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15572" y="4035208"/>
            <a:ext cx="227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Michelson Contrast 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6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2099" y="4646572"/>
            <a:ext cx="537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119E75-96E8-2E44-80D8-F4D9C3915D68}" type="slidenum">
              <a:rPr lang="en-US" sz="90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8</a:t>
            </a:fld>
            <a:endParaRPr lang="en-US" sz="9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560" y="323387"/>
            <a:ext cx="69531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3184BE"/>
                </a:solidFill>
                <a:latin typeface="Helvetica"/>
                <a:cs typeface="Helvetica"/>
              </a:rPr>
              <a:t>Phone vs. Rayleigh Resolution</a:t>
            </a:r>
            <a:endParaRPr lang="en-US" sz="3600" dirty="0" smtClean="0">
              <a:solidFill>
                <a:srgbClr val="3184BE"/>
              </a:solidFill>
              <a:latin typeface="Helvetica"/>
              <a:cs typeface="Helvetica"/>
            </a:endParaRPr>
          </a:p>
        </p:txBody>
      </p:sp>
      <p:pic>
        <p:nvPicPr>
          <p:cNvPr id="2" name="Picture 1" descr="Screen Shot 2016-01-30 at 10.04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48" y="1270000"/>
            <a:ext cx="5390166" cy="309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68571" y="1369786"/>
            <a:ext cx="2466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 4x,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0.10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NA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10x,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0.25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NA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20x,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0.40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NA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40x,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0.65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NA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60x,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0.85 NA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802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62099" y="4646572"/>
            <a:ext cx="5373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06119E75-96E8-2E44-80D8-F4D9C3915D68}" type="slidenum">
              <a:rPr lang="en-US" sz="900" smtClean="0">
                <a:solidFill>
                  <a:schemeClr val="bg1">
                    <a:lumMod val="50000"/>
                  </a:schemeClr>
                </a:solidFill>
                <a:latin typeface="Verdana"/>
                <a:cs typeface="Verdana"/>
              </a:rPr>
              <a:t>9</a:t>
            </a:fld>
            <a:endParaRPr lang="en-US" sz="900" dirty="0">
              <a:solidFill>
                <a:schemeClr val="bg1">
                  <a:lumMod val="50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952" y="312817"/>
            <a:ext cx="678034" cy="3125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6560" y="323387"/>
            <a:ext cx="69531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3184BE"/>
                </a:solidFill>
                <a:latin typeface="Helvetica"/>
                <a:cs typeface="Helvetica"/>
              </a:rPr>
              <a:t>Phone vs. Rayleigh Resolution</a:t>
            </a:r>
            <a:endParaRPr lang="en-US" sz="3600" dirty="0" smtClean="0">
              <a:solidFill>
                <a:srgbClr val="3184BE"/>
              </a:solidFill>
              <a:latin typeface="Helvetica"/>
              <a:cs typeface="Helvetica"/>
            </a:endParaRPr>
          </a:p>
        </p:txBody>
      </p:sp>
      <p:pic>
        <p:nvPicPr>
          <p:cNvPr id="6" name="Picture 5" descr="Screen Shot 2016-01-31 at 2.02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1438728"/>
            <a:ext cx="59182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9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25872</TotalTime>
  <Words>281</Words>
  <Application>Microsoft Macintosh PowerPoint</Application>
  <PresentationFormat>On-screen Show (16:9)</PresentationFormat>
  <Paragraphs>75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Seth Cable</dc:creator>
  <cp:lastModifiedBy>Dennis Grijalva</cp:lastModifiedBy>
  <cp:revision>158</cp:revision>
  <cp:lastPrinted>2013-03-04T19:39:44Z</cp:lastPrinted>
  <dcterms:created xsi:type="dcterms:W3CDTF">2012-12-12T01:09:23Z</dcterms:created>
  <dcterms:modified xsi:type="dcterms:W3CDTF">2016-02-04T22:01:24Z</dcterms:modified>
</cp:coreProperties>
</file>